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69" r:id="rId4"/>
    <p:sldId id="270" r:id="rId5"/>
    <p:sldId id="271" r:id="rId6"/>
    <p:sldId id="272" r:id="rId7"/>
    <p:sldId id="27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2514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1FCC4EE-40A6-4C5D-A000-D99E6994BBD2}" type="datetimeFigureOut">
              <a:rPr lang="ru-RU"/>
              <a:pPr>
                <a:defRPr/>
              </a:pPr>
              <a:t>09.11.2022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B102100-1A5C-49BC-8B6C-E002489F40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06DED-0BA3-4099-A44E-6B68B23E61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181FD-77EE-4668-B11A-44457CFFD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5BE0B-A468-4B62-BD66-D7F958E09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5517F-DFAD-4672-BA18-EDD850829E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FCDC9-A16E-413A-8A0A-8A36BBBFA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DBE53-BA9C-4AC0-8EAD-950E3D6B2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0620B-E6C1-426F-8081-8E3BF77BD9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A0CCD-DEC1-4A78-83E1-100E7249A0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F0376-DCDD-44AA-8E29-6C6E9A0198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D7477-AFA9-4EBA-9A53-9A36213D4E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C9E1A-ACAA-454C-B5D8-E2D8A484F9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F07ED5C-D052-4A67-9191-7167913C9C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914400"/>
          </a:xfrm>
        </p:spPr>
        <p:txBody>
          <a:bodyPr/>
          <a:lstStyle/>
          <a:p>
            <a:r>
              <a:rPr lang="ru-RU" sz="2800" smtClean="0"/>
              <a:t>Защита измерительных приборов от действия внешних и внутренних факторов</a:t>
            </a:r>
          </a:p>
        </p:txBody>
      </p:sp>
      <p:sp>
        <p:nvSpPr>
          <p:cNvPr id="2051" name="Прямоугольник 8"/>
          <p:cNvSpPr>
            <a:spLocks noChangeArrowheads="1"/>
          </p:cNvSpPr>
          <p:nvPr/>
        </p:nvSpPr>
        <p:spPr bwMode="auto">
          <a:xfrm>
            <a:off x="3124200" y="1600200"/>
            <a:ext cx="2743200" cy="7620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2052" name="TextBox 9"/>
          <p:cNvSpPr txBox="1">
            <a:spLocks noChangeArrowheads="1"/>
          </p:cNvSpPr>
          <p:nvPr/>
        </p:nvSpPr>
        <p:spPr bwMode="auto">
          <a:xfrm>
            <a:off x="3352800" y="1676400"/>
            <a:ext cx="2209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Измерительный прибор</a:t>
            </a:r>
          </a:p>
        </p:txBody>
      </p:sp>
      <p:sp>
        <p:nvSpPr>
          <p:cNvPr id="2053" name="Стрелка вправо 15"/>
          <p:cNvSpPr>
            <a:spLocks noChangeArrowheads="1"/>
          </p:cNvSpPr>
          <p:nvPr/>
        </p:nvSpPr>
        <p:spPr bwMode="auto">
          <a:xfrm rot="-2133721">
            <a:off x="2125663" y="2157413"/>
            <a:ext cx="1016000" cy="457200"/>
          </a:xfrm>
          <a:prstGeom prst="rightArrow">
            <a:avLst>
              <a:gd name="adj1" fmla="val 50000"/>
              <a:gd name="adj2" fmla="val 4999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2054" name="Стрелка вправо 16"/>
          <p:cNvSpPr>
            <a:spLocks noChangeArrowheads="1"/>
          </p:cNvSpPr>
          <p:nvPr/>
        </p:nvSpPr>
        <p:spPr bwMode="auto">
          <a:xfrm rot="-8449838">
            <a:off x="5808663" y="2287588"/>
            <a:ext cx="1131887" cy="457200"/>
          </a:xfrm>
          <a:prstGeom prst="rightArrow">
            <a:avLst>
              <a:gd name="adj1" fmla="val 50000"/>
              <a:gd name="adj2" fmla="val 4997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2055" name="Скругленный прямоугольник 17"/>
          <p:cNvSpPr>
            <a:spLocks noChangeArrowheads="1"/>
          </p:cNvSpPr>
          <p:nvPr/>
        </p:nvSpPr>
        <p:spPr bwMode="auto">
          <a:xfrm>
            <a:off x="304800" y="2590800"/>
            <a:ext cx="3962400" cy="3962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2056" name="TextBox 18"/>
          <p:cNvSpPr txBox="1">
            <a:spLocks noChangeArrowheads="1"/>
          </p:cNvSpPr>
          <p:nvPr/>
        </p:nvSpPr>
        <p:spPr bwMode="auto">
          <a:xfrm>
            <a:off x="304800" y="2819400"/>
            <a:ext cx="39624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u="sng"/>
              <a:t>Внешние дестабилизирующие факторы:</a:t>
            </a:r>
          </a:p>
          <a:p>
            <a:pPr algn="ctr">
              <a:buFontTx/>
              <a:buChar char="-"/>
            </a:pPr>
            <a:r>
              <a:rPr lang="ru-RU" sz="1400"/>
              <a:t>климатическое воздействие (температура, влажность, давление, атмосферные осадки);</a:t>
            </a:r>
          </a:p>
          <a:p>
            <a:pPr algn="ctr">
              <a:buFontTx/>
              <a:buChar char="-"/>
            </a:pPr>
            <a:r>
              <a:rPr lang="ru-RU" sz="1400"/>
              <a:t>механические воздействия (колебания, удар, линейные и центробежные ускорения, шум и акустические удары);</a:t>
            </a:r>
          </a:p>
          <a:p>
            <a:pPr algn="ctr">
              <a:buFontTx/>
              <a:buChar char="-"/>
            </a:pPr>
            <a:r>
              <a:rPr lang="ru-RU" sz="1400"/>
              <a:t>Биологическое воздействие (бактерии, грибок, позвоночные и беспозвоночные);</a:t>
            </a:r>
          </a:p>
          <a:p>
            <a:pPr algn="ctr">
              <a:buFontTx/>
              <a:buChar char="-"/>
            </a:pPr>
            <a:r>
              <a:rPr lang="ru-RU" sz="1400"/>
              <a:t>Радиационные (ионизирующее излучение, альфа и бета излучение, рентгеновское излучение);</a:t>
            </a:r>
          </a:p>
          <a:p>
            <a:pPr algn="ctr">
              <a:buFontTx/>
              <a:buChar char="-"/>
            </a:pPr>
            <a:r>
              <a:rPr lang="ru-RU" sz="1400"/>
              <a:t>электромагнитные воздействия (магнитные и электромагнитные поля различных частот);</a:t>
            </a:r>
          </a:p>
          <a:p>
            <a:pPr algn="ctr">
              <a:buFontTx/>
              <a:buChar char="-"/>
            </a:pPr>
            <a:r>
              <a:rPr lang="ru-RU" sz="1400"/>
              <a:t>термическое воздействие (нагрев, тепловой удар);</a:t>
            </a:r>
          </a:p>
          <a:p>
            <a:pPr algn="ctr">
              <a:buFontTx/>
              <a:buChar char="-"/>
            </a:pPr>
            <a:r>
              <a:rPr lang="ru-RU" sz="1400"/>
              <a:t>Действие агрессивных сред (масло, смазка, кислотно-щелочная среда).</a:t>
            </a:r>
          </a:p>
          <a:p>
            <a:pPr algn="ctr">
              <a:buFontTx/>
              <a:buChar char="-"/>
            </a:pPr>
            <a:endParaRPr lang="ru-RU" sz="1400"/>
          </a:p>
        </p:txBody>
      </p:sp>
      <p:sp>
        <p:nvSpPr>
          <p:cNvPr id="2057" name="Скругленный прямоугольник 19"/>
          <p:cNvSpPr>
            <a:spLocks noChangeArrowheads="1"/>
          </p:cNvSpPr>
          <p:nvPr/>
        </p:nvSpPr>
        <p:spPr bwMode="auto">
          <a:xfrm>
            <a:off x="4572000" y="2667000"/>
            <a:ext cx="4267200" cy="3886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2058" name="TextBox 20"/>
          <p:cNvSpPr txBox="1">
            <a:spLocks noChangeArrowheads="1"/>
          </p:cNvSpPr>
          <p:nvPr/>
        </p:nvSpPr>
        <p:spPr bwMode="auto">
          <a:xfrm>
            <a:off x="4876800" y="3581400"/>
            <a:ext cx="35814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u="sng"/>
              <a:t>Внутренние дестабилизирующие факторы:</a:t>
            </a:r>
          </a:p>
          <a:p>
            <a:pPr algn="ctr"/>
            <a:r>
              <a:rPr lang="ru-RU" sz="1400"/>
              <a:t>-термическое воздействие (нагрев элементов);</a:t>
            </a:r>
          </a:p>
          <a:p>
            <a:pPr algn="ctr"/>
            <a:r>
              <a:rPr lang="ru-RU" sz="1400"/>
              <a:t>-электромагнитные воздействия (магнитные и электромагнитные поля различных частот);</a:t>
            </a:r>
          </a:p>
          <a:p>
            <a:pPr algn="ctr"/>
            <a:r>
              <a:rPr lang="ru-RU" sz="1400"/>
              <a:t>-механические воздействия (колебания, удар, инерционные силы);</a:t>
            </a:r>
          </a:p>
          <a:p>
            <a:pPr algn="ctr"/>
            <a:r>
              <a:rPr lang="ru-RU" sz="1400"/>
              <a:t>-фактор времени (износ, старение)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685800" y="457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800" dirty="0"/>
              <a:t>Общие вопросы охлаждения приборов</a:t>
            </a:r>
            <a:endParaRPr lang="ru-RU" sz="28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685800" y="1295400"/>
            <a:ext cx="7924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/>
              <a:t>Под охлаждением приборов понимают процесс отвода и переноса тепла от элементов прибора к среде, температура которой остается постоянной или поддерживается в необходимых пределах с целью термостабилизации прибора.</a:t>
            </a:r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228600" y="2362200"/>
            <a:ext cx="3505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/>
              <a:t>Системы охлаждения по виду теплоносителя делятся на:</a:t>
            </a:r>
          </a:p>
          <a:p>
            <a:pPr algn="ctr">
              <a:buFont typeface="Arial" charset="0"/>
              <a:buChar char="•"/>
            </a:pPr>
            <a:r>
              <a:rPr lang="ru-RU" sz="1600"/>
              <a:t>воздушные;</a:t>
            </a:r>
          </a:p>
          <a:p>
            <a:pPr algn="ctr">
              <a:buFont typeface="Arial" charset="0"/>
              <a:buChar char="•"/>
            </a:pPr>
            <a:r>
              <a:rPr lang="ru-RU" sz="1600"/>
              <a:t> жидкостные;</a:t>
            </a:r>
          </a:p>
          <a:p>
            <a:pPr algn="ctr">
              <a:buFont typeface="Arial" charset="0"/>
              <a:buChar char="•"/>
            </a:pPr>
            <a:r>
              <a:rPr lang="ru-RU" sz="1600"/>
              <a:t>испарительные;</a:t>
            </a:r>
          </a:p>
        </p:txBody>
      </p:sp>
      <p:sp>
        <p:nvSpPr>
          <p:cNvPr id="3077" name="TextBox 8"/>
          <p:cNvSpPr txBox="1">
            <a:spLocks noChangeArrowheads="1"/>
          </p:cNvSpPr>
          <p:nvPr/>
        </p:nvSpPr>
        <p:spPr bwMode="auto">
          <a:xfrm>
            <a:off x="3505200" y="2438400"/>
            <a:ext cx="2819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/>
              <a:t>По характеру движения теплоносителя системы охлаждения делятся на:</a:t>
            </a:r>
          </a:p>
          <a:p>
            <a:pPr algn="ctr">
              <a:buFont typeface="Arial" charset="0"/>
              <a:buChar char="•"/>
            </a:pPr>
            <a:r>
              <a:rPr lang="ru-RU" sz="1600"/>
              <a:t>принудительные;</a:t>
            </a:r>
          </a:p>
          <a:p>
            <a:pPr algn="ctr">
              <a:buFont typeface="Arial" charset="0"/>
              <a:buChar char="•"/>
            </a:pPr>
            <a:r>
              <a:rPr lang="ru-RU" sz="1600"/>
              <a:t> естественные;</a:t>
            </a:r>
          </a:p>
        </p:txBody>
      </p:sp>
      <p:sp>
        <p:nvSpPr>
          <p:cNvPr id="3078" name="TextBox 9"/>
          <p:cNvSpPr txBox="1">
            <a:spLocks noChangeArrowheads="1"/>
          </p:cNvSpPr>
          <p:nvPr/>
        </p:nvSpPr>
        <p:spPr bwMode="auto">
          <a:xfrm>
            <a:off x="457200" y="4114800"/>
            <a:ext cx="83058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u="sng" dirty="0"/>
              <a:t>Снижение контактного теплового сопротивления:</a:t>
            </a:r>
          </a:p>
          <a:p>
            <a:pPr algn="ctr"/>
            <a:endParaRPr lang="ru-RU" sz="1600" u="sng" dirty="0"/>
          </a:p>
          <a:p>
            <a:r>
              <a:rPr lang="ru-RU" sz="1600" dirty="0"/>
              <a:t>-снижение шероховатости поверхности контактирующих изделий;</a:t>
            </a:r>
          </a:p>
          <a:p>
            <a:r>
              <a:rPr lang="ru-RU" sz="1600" dirty="0"/>
              <a:t>-применение соответствующих лаков и покрытий (кадмий, олово);</a:t>
            </a:r>
          </a:p>
          <a:p>
            <a:r>
              <a:rPr lang="ru-RU" sz="1600" dirty="0"/>
              <a:t>-применение материалов с большой теплопроводностью (медь, алюминий);</a:t>
            </a:r>
          </a:p>
          <a:p>
            <a:r>
              <a:rPr lang="ru-RU" sz="1600" dirty="0"/>
              <a:t>-применение прокладок с большей теплопроводностью (медные, свинцовые, алюминиевые);</a:t>
            </a:r>
          </a:p>
          <a:p>
            <a:r>
              <a:rPr lang="ru-RU" sz="1600" dirty="0"/>
              <a:t>-использование теплопроводных паст в соединении </a:t>
            </a:r>
            <a:r>
              <a:rPr lang="ru-RU" sz="1600"/>
              <a:t>(</a:t>
            </a:r>
            <a:r>
              <a:rPr lang="ru-RU" sz="1600" smtClean="0"/>
              <a:t>кпт-8</a:t>
            </a:r>
            <a:r>
              <a:rPr lang="ru-RU" sz="1600" dirty="0"/>
              <a:t>); </a:t>
            </a:r>
          </a:p>
        </p:txBody>
      </p:sp>
      <p:sp>
        <p:nvSpPr>
          <p:cNvPr id="3079" name="TextBox 8"/>
          <p:cNvSpPr txBox="1">
            <a:spLocks noChangeArrowheads="1"/>
          </p:cNvSpPr>
          <p:nvPr/>
        </p:nvSpPr>
        <p:spPr bwMode="auto">
          <a:xfrm>
            <a:off x="6019800" y="2449513"/>
            <a:ext cx="3124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/>
              <a:t>По характеру теплообмена в  системе делятся на:</a:t>
            </a:r>
          </a:p>
          <a:p>
            <a:pPr algn="ctr">
              <a:buFont typeface="Arial" charset="0"/>
              <a:buChar char="•"/>
            </a:pPr>
            <a:r>
              <a:rPr lang="ru-RU" sz="1600"/>
              <a:t>приточные;</a:t>
            </a:r>
          </a:p>
          <a:p>
            <a:pPr algn="ctr">
              <a:buFont typeface="Arial" charset="0"/>
              <a:buChar char="•"/>
            </a:pPr>
            <a:r>
              <a:rPr lang="ru-RU" sz="1600"/>
              <a:t> вытяжные;</a:t>
            </a:r>
          </a:p>
          <a:p>
            <a:pPr algn="ctr">
              <a:buFont typeface="Arial" charset="0"/>
              <a:buChar char="•"/>
            </a:pPr>
            <a:r>
              <a:rPr lang="ru-RU" sz="1600"/>
              <a:t>приточно-вытяжные;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685800" y="457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800" dirty="0"/>
              <a:t>Общие вопросы охлаждения приборов</a:t>
            </a:r>
            <a:endParaRPr lang="ru-RU" sz="28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099" name="Рисунок 147"/>
          <p:cNvPicPr>
            <a:picLocks noChangeAspect="1" noChangeArrowheads="1"/>
          </p:cNvPicPr>
          <p:nvPr/>
        </p:nvPicPr>
        <p:blipFill>
          <a:blip r:embed="rId2"/>
          <a:srcRect l="23463" r="21233" b="76518"/>
          <a:stretch>
            <a:fillRect/>
          </a:stretch>
        </p:blipFill>
        <p:spPr bwMode="auto">
          <a:xfrm>
            <a:off x="685800" y="1371600"/>
            <a:ext cx="35925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Рисунок 147"/>
          <p:cNvPicPr>
            <a:picLocks noChangeAspect="1" noChangeArrowheads="1"/>
          </p:cNvPicPr>
          <p:nvPr/>
        </p:nvPicPr>
        <p:blipFill>
          <a:blip r:embed="rId2"/>
          <a:srcRect l="18436" t="38017" r="14529" b="38503"/>
          <a:stretch>
            <a:fillRect/>
          </a:stretch>
        </p:blipFill>
        <p:spPr bwMode="auto">
          <a:xfrm>
            <a:off x="5257800" y="1828800"/>
            <a:ext cx="3429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Box 11"/>
          <p:cNvSpPr txBox="1">
            <a:spLocks noChangeArrowheads="1"/>
          </p:cNvSpPr>
          <p:nvPr/>
        </p:nvSpPr>
        <p:spPr bwMode="auto">
          <a:xfrm>
            <a:off x="228600" y="3733800"/>
            <a:ext cx="44958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/>
              <a:t>Обеспечение теплового контакта между передней панелью и кожухом  при помощи металлического шнура (а) и пластинчатой пружины (б): 1-передняя панель; 2-металлический шнур, пластинчатая пружина; 3-кожух; 4-резиновая прокладка.</a:t>
            </a:r>
          </a:p>
        </p:txBody>
      </p:sp>
      <p:sp>
        <p:nvSpPr>
          <p:cNvPr id="4102" name="TextBox 12"/>
          <p:cNvSpPr txBox="1">
            <a:spLocks noChangeArrowheads="1"/>
          </p:cNvSpPr>
          <p:nvPr/>
        </p:nvSpPr>
        <p:spPr bwMode="auto">
          <a:xfrm>
            <a:off x="4800600" y="3810000"/>
            <a:ext cx="4191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/>
              <a:t>Расположение (а) и форма (б) пластинчатой пружины, осуществляющей тепловой контакт между кожухом  и шасси: 1-шасси; 2-кожух; 3-пластинчатая пружина.</a:t>
            </a:r>
          </a:p>
        </p:txBody>
      </p:sp>
      <p:sp>
        <p:nvSpPr>
          <p:cNvPr id="4103" name="TextBox 13"/>
          <p:cNvSpPr txBox="1">
            <a:spLocks noChangeArrowheads="1"/>
          </p:cNvSpPr>
          <p:nvPr/>
        </p:nvSpPr>
        <p:spPr bwMode="auto">
          <a:xfrm>
            <a:off x="304800" y="4953000"/>
            <a:ext cx="8382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/>
              <a:t>Требования к конструкции:</a:t>
            </a:r>
          </a:p>
          <a:p>
            <a:pPr>
              <a:buFontTx/>
              <a:buChar char="-"/>
            </a:pPr>
            <a:r>
              <a:rPr lang="ru-RU" sz="1400"/>
              <a:t>хорошее обтекание холодным воздухом всех элементов конструкции особенно теплонагруженных;</a:t>
            </a:r>
          </a:p>
          <a:p>
            <a:pPr>
              <a:buFontTx/>
              <a:buChar char="-"/>
            </a:pPr>
            <a:r>
              <a:rPr lang="ru-RU" sz="1400"/>
              <a:t> желательно расположение теплонагруженных элементов ближе к стенкам корпуса прибора;</a:t>
            </a:r>
          </a:p>
          <a:p>
            <a:pPr>
              <a:buFontTx/>
              <a:buChar char="-"/>
            </a:pPr>
            <a:r>
              <a:rPr lang="ru-RU" sz="1400"/>
              <a:t>теплочувствительные элементы должны иметь защиту от воздействия потоков теплого воздуха;</a:t>
            </a:r>
          </a:p>
          <a:p>
            <a:pPr>
              <a:buFontTx/>
              <a:buChar char="-"/>
            </a:pPr>
            <a:r>
              <a:rPr lang="ru-RU" sz="1400"/>
              <a:t>все теплонагруженные элементы должны иметь хороший тепловой контакт с несущими конструкциями приборов;</a:t>
            </a:r>
          </a:p>
          <a:p>
            <a:endParaRPr lang="ru-RU" sz="1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685800" y="457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800" dirty="0"/>
              <a:t>Общие вопросы охлаждения приборов</a:t>
            </a:r>
            <a:endParaRPr lang="ru-RU" sz="28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123" name="TextBox 13"/>
          <p:cNvSpPr txBox="1">
            <a:spLocks noChangeArrowheads="1"/>
          </p:cNvSpPr>
          <p:nvPr/>
        </p:nvSpPr>
        <p:spPr bwMode="auto">
          <a:xfrm>
            <a:off x="304800" y="1295400"/>
            <a:ext cx="8382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/>
              <a:t>Требования к конструкции с принудительным охлаждением:</a:t>
            </a:r>
          </a:p>
          <a:p>
            <a:pPr algn="ctr"/>
            <a:endParaRPr lang="ru-RU" sz="1400"/>
          </a:p>
          <a:p>
            <a:pPr>
              <a:buFontTx/>
              <a:buChar char="-"/>
            </a:pPr>
            <a:r>
              <a:rPr lang="ru-RU" sz="1400"/>
              <a:t>обладать малым аэродинамическим сопротивлением протекающему воздуху;</a:t>
            </a:r>
          </a:p>
          <a:p>
            <a:pPr>
              <a:buFontTx/>
              <a:buChar char="-"/>
            </a:pPr>
            <a:r>
              <a:rPr lang="ru-RU" sz="1400"/>
              <a:t> обеспечивать хороший доступ холодного воздуха к теплонагруженным элементам;</a:t>
            </a:r>
          </a:p>
          <a:p>
            <a:pPr>
              <a:buFontTx/>
              <a:buChar char="-"/>
            </a:pPr>
            <a:r>
              <a:rPr lang="ru-RU" sz="1400"/>
              <a:t>Иметь защиту внутреннего объема от пыли;</a:t>
            </a:r>
          </a:p>
          <a:p>
            <a:pPr>
              <a:buFontTx/>
              <a:buChar char="-"/>
            </a:pPr>
            <a:r>
              <a:rPr lang="ru-RU" sz="1400"/>
              <a:t>осуществлять автоматическое отключение прибора при выходе из строя системы принудительного охлаждения;</a:t>
            </a:r>
          </a:p>
        </p:txBody>
      </p:sp>
      <p:sp>
        <p:nvSpPr>
          <p:cNvPr id="5124" name="TextBox 9"/>
          <p:cNvSpPr txBox="1">
            <a:spLocks noChangeArrowheads="1"/>
          </p:cNvSpPr>
          <p:nvPr/>
        </p:nvSpPr>
        <p:spPr bwMode="auto">
          <a:xfrm>
            <a:off x="304800" y="2971800"/>
            <a:ext cx="81534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/>
              <a:t>Системы принудительного охлаждения делятся на </a:t>
            </a:r>
            <a:r>
              <a:rPr lang="ru-RU" sz="1400" u="sng"/>
              <a:t>общие и локальные</a:t>
            </a:r>
            <a:r>
              <a:rPr lang="ru-RU" sz="1400"/>
              <a:t>. Общие предназначены для охлаждения всего прибора в целом, локальные только конкретных элементов.</a:t>
            </a:r>
          </a:p>
          <a:p>
            <a:pPr algn="just"/>
            <a:endParaRPr lang="ru-RU" sz="1400"/>
          </a:p>
        </p:txBody>
      </p:sp>
      <p:pic>
        <p:nvPicPr>
          <p:cNvPr id="5125" name="Рисунок 179"/>
          <p:cNvPicPr>
            <a:picLocks noChangeAspect="1" noChangeArrowheads="1"/>
          </p:cNvPicPr>
          <p:nvPr/>
        </p:nvPicPr>
        <p:blipFill>
          <a:blip r:embed="rId2"/>
          <a:srcRect t="51685" r="52174" b="17551"/>
          <a:stretch>
            <a:fillRect/>
          </a:stretch>
        </p:blipFill>
        <p:spPr bwMode="auto">
          <a:xfrm>
            <a:off x="4419600" y="3505200"/>
            <a:ext cx="19812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Рисунок 179"/>
          <p:cNvPicPr>
            <a:picLocks noChangeAspect="1" noChangeArrowheads="1"/>
          </p:cNvPicPr>
          <p:nvPr/>
        </p:nvPicPr>
        <p:blipFill>
          <a:blip r:embed="rId2"/>
          <a:srcRect r="52174" b="75548"/>
          <a:stretch>
            <a:fillRect/>
          </a:stretch>
        </p:blipFill>
        <p:spPr bwMode="auto">
          <a:xfrm>
            <a:off x="0" y="3657600"/>
            <a:ext cx="2362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Рисунок 179"/>
          <p:cNvPicPr>
            <a:picLocks noChangeAspect="1" noChangeArrowheads="1"/>
          </p:cNvPicPr>
          <p:nvPr/>
        </p:nvPicPr>
        <p:blipFill>
          <a:blip r:embed="rId2"/>
          <a:srcRect l="50000" b="71269"/>
          <a:stretch>
            <a:fillRect/>
          </a:stretch>
        </p:blipFill>
        <p:spPr bwMode="auto">
          <a:xfrm>
            <a:off x="2362200" y="3810000"/>
            <a:ext cx="21018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Рисунок 179"/>
          <p:cNvPicPr>
            <a:picLocks noChangeAspect="1" noChangeArrowheads="1"/>
          </p:cNvPicPr>
          <p:nvPr/>
        </p:nvPicPr>
        <p:blipFill>
          <a:blip r:embed="rId2"/>
          <a:srcRect l="47826" t="40723" b="11569"/>
          <a:stretch>
            <a:fillRect/>
          </a:stretch>
        </p:blipFill>
        <p:spPr bwMode="auto">
          <a:xfrm>
            <a:off x="6858000" y="3505200"/>
            <a:ext cx="1600200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TextBox 18"/>
          <p:cNvSpPr txBox="1">
            <a:spLocks noChangeArrowheads="1"/>
          </p:cNvSpPr>
          <p:nvPr/>
        </p:nvSpPr>
        <p:spPr bwMode="auto">
          <a:xfrm>
            <a:off x="76200" y="5410200"/>
            <a:ext cx="2133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/>
              <a:t>Схема установки защитных и направляющих экранов: 1–защитный экран; 2-направляющий экран; </a:t>
            </a:r>
          </a:p>
          <a:p>
            <a:pPr algn="ctr"/>
            <a:r>
              <a:rPr lang="ru-RU" sz="1200"/>
              <a:t>3-распределительный экран</a:t>
            </a:r>
          </a:p>
        </p:txBody>
      </p:sp>
      <p:sp>
        <p:nvSpPr>
          <p:cNvPr id="5130" name="TextBox 19"/>
          <p:cNvSpPr txBox="1">
            <a:spLocks noChangeArrowheads="1"/>
          </p:cNvSpPr>
          <p:nvPr/>
        </p:nvSpPr>
        <p:spPr bwMode="auto">
          <a:xfrm>
            <a:off x="2209800" y="5410200"/>
            <a:ext cx="21336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/>
              <a:t>Схема установки выравнивающей решетки: 1–корпус; </a:t>
            </a:r>
          </a:p>
          <a:p>
            <a:pPr algn="ctr"/>
            <a:r>
              <a:rPr lang="ru-RU" sz="1200"/>
              <a:t>2-перфорированная выравнивающая решетка</a:t>
            </a:r>
          </a:p>
        </p:txBody>
      </p:sp>
      <p:sp>
        <p:nvSpPr>
          <p:cNvPr id="5131" name="TextBox 20"/>
          <p:cNvSpPr txBox="1">
            <a:spLocks noChangeArrowheads="1"/>
          </p:cNvSpPr>
          <p:nvPr/>
        </p:nvSpPr>
        <p:spPr bwMode="auto">
          <a:xfrm>
            <a:off x="4335463" y="5257800"/>
            <a:ext cx="2133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/>
              <a:t>Схема подачи воздуха в корпус через нижний распределительный патрубок: 1–корпус; </a:t>
            </a:r>
          </a:p>
          <a:p>
            <a:pPr algn="ctr"/>
            <a:r>
              <a:rPr lang="ru-RU" sz="1200"/>
              <a:t>2-кассета с элементами; </a:t>
            </a:r>
          </a:p>
          <a:p>
            <a:pPr algn="ctr"/>
            <a:r>
              <a:rPr lang="ru-RU" sz="1200"/>
              <a:t>3-нижняя стенка корпуса; 4-распределительный патрубок.</a:t>
            </a:r>
          </a:p>
        </p:txBody>
      </p:sp>
      <p:sp>
        <p:nvSpPr>
          <p:cNvPr id="5132" name="TextBox 21"/>
          <p:cNvSpPr txBox="1">
            <a:spLocks noChangeArrowheads="1"/>
          </p:cNvSpPr>
          <p:nvPr/>
        </p:nvSpPr>
        <p:spPr bwMode="auto">
          <a:xfrm>
            <a:off x="6477000" y="5486400"/>
            <a:ext cx="2514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/>
              <a:t>Схема локального принудительного охлаждения: 1–плата; </a:t>
            </a:r>
          </a:p>
          <a:p>
            <a:pPr algn="ctr"/>
            <a:r>
              <a:rPr lang="ru-RU" sz="1200"/>
              <a:t>2-экран; 3-кожух; 4-вентилятор; 5-охлаждающий элемент; 6-воздушный фильтр;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685800" y="457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800" dirty="0"/>
              <a:t>Общие вопросы экранирования приборов</a:t>
            </a:r>
            <a:endParaRPr lang="ru-RU" sz="28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147" name="TextBox 9"/>
          <p:cNvSpPr txBox="1">
            <a:spLocks noChangeArrowheads="1"/>
          </p:cNvSpPr>
          <p:nvPr/>
        </p:nvSpPr>
        <p:spPr bwMode="auto">
          <a:xfrm>
            <a:off x="304800" y="1371600"/>
            <a:ext cx="82296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/>
              <a:t>Эффективность экранирования определяется электропроводимостью материала экрана и качеством соединения экрана с корпусом. При стекании электростатических зарядов с экрана по соединению экран-корпус на последнем будет возникать потенциал, пропорциональный сопротивлению этого участка. Чем меньше сопротивление, тем меньше будет потенциал экрана по отношению к корпусу и, следовательно, тем будет выше эффективность экранирования. </a:t>
            </a:r>
          </a:p>
        </p:txBody>
      </p:sp>
      <p:pic>
        <p:nvPicPr>
          <p:cNvPr id="6148" name="Рисунок 201"/>
          <p:cNvPicPr>
            <a:picLocks noChangeAspect="1" noChangeArrowheads="1"/>
          </p:cNvPicPr>
          <p:nvPr/>
        </p:nvPicPr>
        <p:blipFill>
          <a:blip r:embed="rId2"/>
          <a:srcRect b="25000"/>
          <a:stretch>
            <a:fillRect/>
          </a:stretch>
        </p:blipFill>
        <p:spPr bwMode="auto">
          <a:xfrm>
            <a:off x="381000" y="2743200"/>
            <a:ext cx="46561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Box 22"/>
          <p:cNvSpPr txBox="1">
            <a:spLocks noChangeArrowheads="1"/>
          </p:cNvSpPr>
          <p:nvPr/>
        </p:nvSpPr>
        <p:spPr bwMode="auto">
          <a:xfrm>
            <a:off x="457200" y="48006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Правильное (а) и неправильное (б) выполненный стык частей экрана</a:t>
            </a:r>
          </a:p>
        </p:txBody>
      </p:sp>
      <p:sp>
        <p:nvSpPr>
          <p:cNvPr id="6150" name="TextBox 23"/>
          <p:cNvSpPr txBox="1">
            <a:spLocks noChangeArrowheads="1"/>
          </p:cNvSpPr>
          <p:nvPr/>
        </p:nvSpPr>
        <p:spPr bwMode="auto">
          <a:xfrm>
            <a:off x="3352800" y="4648200"/>
            <a:ext cx="1676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/>
              <a:t>Правильное (1) и неправильное (2) положение отверстий в экране</a:t>
            </a:r>
          </a:p>
        </p:txBody>
      </p:sp>
      <p:sp>
        <p:nvSpPr>
          <p:cNvPr id="6151" name="TextBox 24"/>
          <p:cNvSpPr txBox="1">
            <a:spLocks noChangeArrowheads="1"/>
          </p:cNvSpPr>
          <p:nvPr/>
        </p:nvSpPr>
        <p:spPr bwMode="auto">
          <a:xfrm>
            <a:off x="5181600" y="2590800"/>
            <a:ext cx="33528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/>
              <a:t>   Отверстия в экране  не должны пересекать линий наведенных в нем токов, по этому больший размер отверстия должен располагаться параллельно этим линиям.  </a:t>
            </a:r>
          </a:p>
          <a:p>
            <a:pPr algn="just"/>
            <a:r>
              <a:rPr lang="ru-RU" sz="1400"/>
              <a:t>    При конструировании многослойных экранов каждый слой экрана должен быть изолирован от других слоев. В таких конструкциях токи, наведенные в каждом из слоев многослойного экрана, имеют свое направление, и если слой экрана электрически соединить между собой, то наведенные токи будут взаимно компенсироваться и эффективность экрана резко упадет.</a:t>
            </a:r>
          </a:p>
        </p:txBody>
      </p:sp>
      <p:sp>
        <p:nvSpPr>
          <p:cNvPr id="6152" name="TextBox 25"/>
          <p:cNvSpPr txBox="1">
            <a:spLocks noChangeArrowheads="1"/>
          </p:cNvSpPr>
          <p:nvPr/>
        </p:nvSpPr>
        <p:spPr bwMode="auto">
          <a:xfrm>
            <a:off x="381000" y="5562600"/>
            <a:ext cx="47244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/>
              <a:t>Выбор материала и толщины экрана производится по необходимому на заданной частоте ослаблению поля. В качестве материалов для изготовления экранов используют латунь, алюминиевые сплавы, пермаллой, электротехническую сталь.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28600" y="457200"/>
            <a:ext cx="838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400" dirty="0"/>
              <a:t>Общие вопросы защиты приборов от удара и вибрации</a:t>
            </a:r>
            <a:endParaRPr lang="ru-RU" sz="2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171" name="TextBox 9"/>
          <p:cNvSpPr txBox="1">
            <a:spLocks noChangeArrowheads="1"/>
          </p:cNvSpPr>
          <p:nvPr/>
        </p:nvSpPr>
        <p:spPr bwMode="auto">
          <a:xfrm>
            <a:off x="304800" y="1371600"/>
            <a:ext cx="8229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 u="sng"/>
              <a:t>Вибрационная устойчивость </a:t>
            </a:r>
            <a:r>
              <a:rPr lang="ru-RU" sz="1400"/>
              <a:t>– свойство объекта при заданной вибрации выполнять заданные функции и сохранять значения своих параметров в пределах нормы.</a:t>
            </a:r>
          </a:p>
          <a:p>
            <a:pPr algn="just"/>
            <a:r>
              <a:rPr lang="ru-RU" sz="1400" u="sng"/>
              <a:t>Вибрационная прочность </a:t>
            </a:r>
            <a:r>
              <a:rPr lang="ru-RU" sz="1400"/>
              <a:t>– сохранение прочности конструкции при действии заданной вибрации и после ее прекращения.  </a:t>
            </a:r>
          </a:p>
        </p:txBody>
      </p:sp>
      <p:sp>
        <p:nvSpPr>
          <p:cNvPr id="7172" name="TextBox 10"/>
          <p:cNvSpPr txBox="1">
            <a:spLocks noChangeArrowheads="1"/>
          </p:cNvSpPr>
          <p:nvPr/>
        </p:nvSpPr>
        <p:spPr bwMode="auto">
          <a:xfrm>
            <a:off x="1524000" y="2590800"/>
            <a:ext cx="3475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Транспортирование прибора =</a:t>
            </a:r>
          </a:p>
        </p:txBody>
      </p:sp>
      <p:sp>
        <p:nvSpPr>
          <p:cNvPr id="7173" name="TextBox 11"/>
          <p:cNvSpPr txBox="1">
            <a:spLocks noChangeArrowheads="1"/>
          </p:cNvSpPr>
          <p:nvPr/>
        </p:nvSpPr>
        <p:spPr bwMode="auto">
          <a:xfrm>
            <a:off x="4876800" y="2590800"/>
            <a:ext cx="2001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вибрация + удар</a:t>
            </a:r>
          </a:p>
        </p:txBody>
      </p:sp>
      <p:sp>
        <p:nvSpPr>
          <p:cNvPr id="7174" name="TextBox 12"/>
          <p:cNvSpPr txBox="1">
            <a:spLocks noChangeArrowheads="1"/>
          </p:cNvSpPr>
          <p:nvPr/>
        </p:nvSpPr>
        <p:spPr bwMode="auto">
          <a:xfrm>
            <a:off x="609600" y="3276600"/>
            <a:ext cx="8001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u="sng"/>
              <a:t>Направления борьбы с вибрациями и ударами:</a:t>
            </a:r>
          </a:p>
          <a:p>
            <a:pPr algn="ctr"/>
            <a:endParaRPr lang="ru-RU" sz="1600"/>
          </a:p>
          <a:p>
            <a:pPr>
              <a:buFontTx/>
              <a:buChar char="-"/>
            </a:pPr>
            <a:r>
              <a:rPr lang="ru-RU" sz="1600"/>
              <a:t>повышение прочности и жесткости конструкции;</a:t>
            </a:r>
          </a:p>
          <a:p>
            <a:pPr>
              <a:buFontTx/>
              <a:buChar char="-"/>
            </a:pPr>
            <a:r>
              <a:rPr lang="ru-RU" sz="1600"/>
              <a:t>применение виброгасящих элементов и амортизаторов;</a:t>
            </a:r>
          </a:p>
          <a:p>
            <a:pPr>
              <a:buFontTx/>
              <a:buChar char="-"/>
            </a:pPr>
            <a:r>
              <a:rPr lang="ru-RU" sz="1600"/>
              <a:t>Определение собственных частот колебаний прибора при установке на амортизаторы;</a:t>
            </a:r>
          </a:p>
          <a:p>
            <a:pPr>
              <a:buFontTx/>
              <a:buChar char="-"/>
            </a:pPr>
            <a:r>
              <a:rPr lang="ru-RU" sz="1600"/>
              <a:t>использование надежных соединений;</a:t>
            </a:r>
          </a:p>
          <a:p>
            <a:pPr>
              <a:buFontTx/>
              <a:buChar char="-"/>
            </a:pPr>
            <a:r>
              <a:rPr lang="ru-RU" sz="1600"/>
              <a:t>разработка соответствующей упаковки прибора для его транспортирования;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28600" y="457200"/>
            <a:ext cx="838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000" dirty="0"/>
              <a:t>Общие вопросы защиты приборов от атмосферных воздействий</a:t>
            </a:r>
            <a:endParaRPr lang="ru-RU" sz="20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195" name="TextBox 10"/>
          <p:cNvSpPr txBox="1">
            <a:spLocks noChangeArrowheads="1"/>
          </p:cNvSpPr>
          <p:nvPr/>
        </p:nvSpPr>
        <p:spPr bwMode="auto">
          <a:xfrm>
            <a:off x="533400" y="1371600"/>
            <a:ext cx="81534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u="sng"/>
              <a:t>Предотвращение воздействия пыли, влаги:</a:t>
            </a:r>
          </a:p>
          <a:p>
            <a:pPr>
              <a:buFontTx/>
              <a:buChar char="-"/>
            </a:pPr>
            <a:r>
              <a:rPr lang="ru-RU" sz="1600"/>
              <a:t>выбор соответствующих материалов;</a:t>
            </a:r>
          </a:p>
          <a:p>
            <a:pPr>
              <a:buFontTx/>
              <a:buChar char="-"/>
            </a:pPr>
            <a:r>
              <a:rPr lang="ru-RU" sz="1600"/>
              <a:t>нанесение защитных и декоративных покрытий;</a:t>
            </a:r>
          </a:p>
          <a:p>
            <a:pPr>
              <a:buFontTx/>
              <a:buChar char="-"/>
            </a:pPr>
            <a:r>
              <a:rPr lang="ru-RU" sz="1600"/>
              <a:t>герметизация конструкции;</a:t>
            </a:r>
          </a:p>
          <a:p>
            <a:pPr>
              <a:buFontTx/>
              <a:buChar char="-"/>
            </a:pPr>
            <a:r>
              <a:rPr lang="ru-RU" sz="1600"/>
              <a:t>исключение контактной электрохимической коррозии, использованием соответствующих контактирующих материалов (сталь-алюминий, нержавеющая сталь-алюминий, титановые сплавы - алюминий);</a:t>
            </a:r>
          </a:p>
          <a:p>
            <a:pPr>
              <a:buFontTx/>
              <a:buChar char="-"/>
            </a:pPr>
            <a:r>
              <a:rPr lang="ru-RU" sz="1600"/>
              <a:t> применение соответствующих средств при консервации и хранении приборов (полиэтиленовая пленка, влагопоглатители, смазка, оберточная бумага);  </a:t>
            </a:r>
          </a:p>
          <a:p>
            <a:pPr>
              <a:buFontTx/>
              <a:buChar char="-"/>
            </a:pPr>
            <a:endParaRPr lang="ru-RU" sz="1600"/>
          </a:p>
        </p:txBody>
      </p:sp>
      <p:pic>
        <p:nvPicPr>
          <p:cNvPr id="8196" name="Рисунок 280"/>
          <p:cNvPicPr>
            <a:picLocks noChangeAspect="1" noChangeArrowheads="1"/>
          </p:cNvPicPr>
          <p:nvPr/>
        </p:nvPicPr>
        <p:blipFill>
          <a:blip r:embed="rId2"/>
          <a:srcRect b="78853"/>
          <a:stretch>
            <a:fillRect/>
          </a:stretch>
        </p:blipFill>
        <p:spPr bwMode="auto">
          <a:xfrm>
            <a:off x="1447800" y="3733800"/>
            <a:ext cx="59499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Box 8"/>
          <p:cNvSpPr txBox="1">
            <a:spLocks noChangeArrowheads="1"/>
          </p:cNvSpPr>
          <p:nvPr/>
        </p:nvSpPr>
        <p:spPr bwMode="auto">
          <a:xfrm>
            <a:off x="457200" y="5867400"/>
            <a:ext cx="80772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/>
              <a:t>Узел с дополнительным самоуплотнением фланцевого соединения герметизированного корпуса: 1-корпус; 2-герметизирующая прокладка; 3-фланец; Р-стягивающее усилие; Ро-сила избыточного давления среды; Рн-сила начального контактного давления прокладки;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</TotalTime>
  <Words>903</Words>
  <Application>Microsoft PowerPoint</Application>
  <PresentationFormat>Экран (4:3)</PresentationFormat>
  <Paragraphs>87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Защита измерительных приборов от действия внешних и внутренних факторов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Николай Коваль</dc:creator>
  <cp:lastModifiedBy>Иванов</cp:lastModifiedBy>
  <cp:revision>203</cp:revision>
  <cp:lastPrinted>1601-01-01T00:00:00Z</cp:lastPrinted>
  <dcterms:created xsi:type="dcterms:W3CDTF">2022-11-02T05:23:50Z</dcterms:created>
  <dcterms:modified xsi:type="dcterms:W3CDTF">2022-11-09T14:45:01Z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